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52" r:id="rId3"/>
    <p:sldId id="366" r:id="rId4"/>
    <p:sldId id="367" r:id="rId5"/>
    <p:sldId id="331" r:id="rId6"/>
    <p:sldId id="344" r:id="rId7"/>
    <p:sldId id="347" r:id="rId8"/>
    <p:sldId id="348" r:id="rId9"/>
    <p:sldId id="349" r:id="rId10"/>
    <p:sldId id="346" r:id="rId11"/>
    <p:sldId id="350" r:id="rId12"/>
    <p:sldId id="368" r:id="rId13"/>
    <p:sldId id="359" r:id="rId14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898" autoAdjust="0"/>
    <p:restoredTop sz="94629" autoAdjust="0"/>
  </p:normalViewPr>
  <p:slideViewPr>
    <p:cSldViewPr>
      <p:cViewPr>
        <p:scale>
          <a:sx n="75" d="100"/>
          <a:sy n="75" d="100"/>
        </p:scale>
        <p:origin x="-1282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4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FCC92-C024-4FB7-B5C1-9938C3C5932B}">
      <dgm:prSet phldrT="[Text]"/>
      <dgm:spPr/>
      <dgm:t>
        <a:bodyPr/>
        <a:lstStyle/>
        <a:p>
          <a:r>
            <a:rPr lang="fr-CH" dirty="0" smtClean="0"/>
            <a:t>Forum for dialogue </a:t>
          </a:r>
          <a:r>
            <a:rPr lang="fr-CH" dirty="0" err="1" smtClean="0"/>
            <a:t>between</a:t>
          </a:r>
          <a:r>
            <a:rPr lang="fr-CH" dirty="0" smtClean="0"/>
            <a:t> UN &amp; standards </a:t>
          </a:r>
          <a:r>
            <a:rPr lang="fr-CH" dirty="0" err="1" smtClean="0"/>
            <a:t>community</a:t>
          </a:r>
          <a:endParaRPr lang="en-US" dirty="0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the </a:t>
          </a:r>
          <a:r>
            <a:rPr lang="fr-CH" dirty="0" err="1" smtClean="0"/>
            <a:t>lay</a:t>
          </a:r>
          <a:r>
            <a:rPr lang="fr-CH" dirty="0" smtClean="0"/>
            <a:t> </a:t>
          </a:r>
          <a:r>
            <a:rPr lang="fr-CH" dirty="0" err="1" smtClean="0"/>
            <a:t>person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Sectoral</a:t>
          </a:r>
          <a:r>
            <a:rPr lang="fr-CH" dirty="0" smtClean="0"/>
            <a:t> initiatives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Enable</a:t>
          </a:r>
          <a:r>
            <a:rPr lang="fr-CH" dirty="0" smtClean="0"/>
            <a:t> and </a:t>
          </a:r>
          <a:r>
            <a:rPr lang="fr-CH" dirty="0" err="1" smtClean="0"/>
            <a:t>empower</a:t>
          </a:r>
          <a:r>
            <a:rPr lang="fr-CH" dirty="0" smtClean="0"/>
            <a:t> </a:t>
          </a:r>
          <a:r>
            <a:rPr lang="fr-CH" dirty="0" err="1" smtClean="0"/>
            <a:t>both</a:t>
          </a:r>
          <a:r>
            <a:rPr lang="fr-CH" dirty="0" smtClean="0"/>
            <a:t> </a:t>
          </a:r>
          <a:r>
            <a:rPr lang="fr-CH" dirty="0" err="1" smtClean="0"/>
            <a:t>Governments</a:t>
          </a:r>
          <a:r>
            <a:rPr lang="fr-CH" dirty="0" smtClean="0"/>
            <a:t> and UN initiatives </a:t>
          </a:r>
          <a:r>
            <a:rPr lang="fr-CH" dirty="0" err="1" smtClean="0"/>
            <a:t>with</a:t>
          </a:r>
          <a:r>
            <a:rPr lang="fr-CH" dirty="0" smtClean="0"/>
            <a:t> a </a:t>
          </a:r>
          <a:r>
            <a:rPr lang="fr-CH" dirty="0" err="1" smtClean="0"/>
            <a:t>knowledge</a:t>
          </a:r>
          <a:r>
            <a:rPr lang="fr-CH" dirty="0" smtClean="0"/>
            <a:t> base as regards standards </a:t>
          </a:r>
          <a:endParaRPr lang="en-US" dirty="0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 custLinFactNeighborX="261" custLinFactNeighborY="-2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D753829A-06B0-4B03-BAA5-3AFA258193A6}" type="presOf" srcId="{99FFCC92-C024-4FB7-B5C1-9938C3C5932B}" destId="{52F4A5BF-5711-45AF-A9A4-66A4894A92D0}" srcOrd="0" destOrd="0" presId="urn:microsoft.com/office/officeart/2005/8/layout/vList5"/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62607D15-BEFE-4878-AF69-A800142A12DA}" type="presOf" srcId="{5A76A8F6-69DF-4A46-B006-F79CB43B6324}" destId="{75A79E1E-7A5E-4977-9ABB-621CC601F3C7}" srcOrd="0" destOrd="0" presId="urn:microsoft.com/office/officeart/2005/8/layout/vList5"/>
    <dgm:cxn modelId="{84F2A3AE-2E32-4C26-97B4-0C2396F3BFDA}" type="presOf" srcId="{07F891CC-4BD8-4CAF-B5F8-5BD8101CAD8F}" destId="{B6CDC890-E51A-41BD-A61B-3D153F14995E}" srcOrd="0" destOrd="0" presId="urn:microsoft.com/office/officeart/2005/8/layout/vList5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641DB327-72E5-468E-8CE0-90DA58313032}" type="presOf" srcId="{AC12D5A7-E2CC-4112-835F-47E487839612}" destId="{46736CDE-37F9-4FC9-BC15-F8BF826B545B}" srcOrd="0" destOrd="0" presId="urn:microsoft.com/office/officeart/2005/8/layout/vList5"/>
    <dgm:cxn modelId="{EC2F1966-6558-40FC-8614-D056D3AFD2C7}" type="presOf" srcId="{1CBEB337-C6C0-4070-BD99-6904DB40E251}" destId="{3C7E4DDC-D4E4-420A-8A6F-5A2F13A6989F}" srcOrd="0" destOrd="0" presId="urn:microsoft.com/office/officeart/2005/8/layout/vList5"/>
    <dgm:cxn modelId="{F471C06C-A365-4FD3-BC32-BFFD16B0884F}" type="presOf" srcId="{444FCC1B-01D0-49E6-A4FA-98D12BB537EE}" destId="{BB03C5DA-0A0C-4D7C-B824-10169AC702C6}" srcOrd="0" destOrd="0" presId="urn:microsoft.com/office/officeart/2005/8/layout/vList5"/>
    <dgm:cxn modelId="{6FFD4E17-DE68-4FAA-9428-A1BB5CED820B}" type="presOf" srcId="{83103DF9-CD7A-448C-8FF5-35F66353ACE9}" destId="{A6B1F13F-37A4-488D-9FEE-0E23B1E7074E}" srcOrd="0" destOrd="0" presId="urn:microsoft.com/office/officeart/2005/8/layout/vList5"/>
    <dgm:cxn modelId="{2E75E5B2-CED7-4228-BB0B-1CC9115C1C24}" type="presOf" srcId="{C67F4714-C87D-468F-A48F-6FD0F6481102}" destId="{E8A8A74E-0F78-4E73-8DB1-1BCE1D1D3F19}" srcOrd="0" destOrd="0" presId="urn:microsoft.com/office/officeart/2005/8/layout/vList5"/>
    <dgm:cxn modelId="{F16756B0-A4E5-4CE2-90BD-7F434D600FCB}" type="presOf" srcId="{3D426317-1FF2-4CC5-B675-6E266EF7267F}" destId="{5BD5B1B2-AE5D-4911-BEA1-4646DC1C9485}" srcOrd="0" destOrd="0" presId="urn:microsoft.com/office/officeart/2005/8/layout/vList5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9E2221F1-B7E6-4840-8519-022690EE6103}" type="presOf" srcId="{9815FF88-4CEF-474D-89FC-DB04E8937B19}" destId="{1CBA3FEF-F83F-41CC-B5D8-8A44BFBC8F84}" srcOrd="0" destOrd="0" presId="urn:microsoft.com/office/officeart/2005/8/layout/vList5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73DC521D-AC69-40A0-AE45-E867F0DA460D}" type="presOf" srcId="{257447EC-4766-4CEB-93AD-ED4920CD329A}" destId="{C1EF91EB-A746-4497-A528-C61BA1976C87}" srcOrd="0" destOrd="0" presId="urn:microsoft.com/office/officeart/2005/8/layout/vList5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9F35A3E3-8F70-4AB0-85BD-C9C145F5506D}" type="presParOf" srcId="{A6B1F13F-37A4-488D-9FEE-0E23B1E7074E}" destId="{569C577C-5963-4ED3-A2CB-767B34D4BA8F}" srcOrd="0" destOrd="0" presId="urn:microsoft.com/office/officeart/2005/8/layout/vList5"/>
    <dgm:cxn modelId="{62DAE6D1-0E4A-4A41-B117-429571BC1D6F}" type="presParOf" srcId="{569C577C-5963-4ED3-A2CB-767B34D4BA8F}" destId="{52F4A5BF-5711-45AF-A9A4-66A4894A92D0}" srcOrd="0" destOrd="0" presId="urn:microsoft.com/office/officeart/2005/8/layout/vList5"/>
    <dgm:cxn modelId="{A2C32065-1E2B-4D47-A99F-CD82869A3AA1}" type="presParOf" srcId="{569C577C-5963-4ED3-A2CB-767B34D4BA8F}" destId="{46736CDE-37F9-4FC9-BC15-F8BF826B545B}" srcOrd="1" destOrd="0" presId="urn:microsoft.com/office/officeart/2005/8/layout/vList5"/>
    <dgm:cxn modelId="{501282A4-2487-40F3-8E52-54E3E99474D1}" type="presParOf" srcId="{A6B1F13F-37A4-488D-9FEE-0E23B1E7074E}" destId="{1305318B-D9CE-4FC3-8BEE-BABB0E77E901}" srcOrd="1" destOrd="0" presId="urn:microsoft.com/office/officeart/2005/8/layout/vList5"/>
    <dgm:cxn modelId="{7354866C-9971-426F-9161-505B53FA7BB5}" type="presParOf" srcId="{A6B1F13F-37A4-488D-9FEE-0E23B1E7074E}" destId="{280F3655-955A-44A2-B948-C0870DA5F7F5}" srcOrd="2" destOrd="0" presId="urn:microsoft.com/office/officeart/2005/8/layout/vList5"/>
    <dgm:cxn modelId="{8F4846FA-28C0-44F9-AC5A-545ED8AD0076}" type="presParOf" srcId="{280F3655-955A-44A2-B948-C0870DA5F7F5}" destId="{E8A8A74E-0F78-4E73-8DB1-1BCE1D1D3F19}" srcOrd="0" destOrd="0" presId="urn:microsoft.com/office/officeart/2005/8/layout/vList5"/>
    <dgm:cxn modelId="{254E46C2-C455-44DC-BC51-E5D11174C824}" type="presParOf" srcId="{280F3655-955A-44A2-B948-C0870DA5F7F5}" destId="{B6CDC890-E51A-41BD-A61B-3D153F14995E}" srcOrd="1" destOrd="0" presId="urn:microsoft.com/office/officeart/2005/8/layout/vList5"/>
    <dgm:cxn modelId="{94B93C46-714F-4AC7-A3DA-7CE20437C445}" type="presParOf" srcId="{A6B1F13F-37A4-488D-9FEE-0E23B1E7074E}" destId="{56F1696C-FE72-4DFC-BB35-AA8EDFB44273}" srcOrd="3" destOrd="0" presId="urn:microsoft.com/office/officeart/2005/8/layout/vList5"/>
    <dgm:cxn modelId="{77341497-BCC6-47F2-B889-5DCDD9061A17}" type="presParOf" srcId="{A6B1F13F-37A4-488D-9FEE-0E23B1E7074E}" destId="{3A95525C-05CD-44FD-AAC9-196861EF7AD5}" srcOrd="4" destOrd="0" presId="urn:microsoft.com/office/officeart/2005/8/layout/vList5"/>
    <dgm:cxn modelId="{10A3D085-91D0-4BF1-BD27-7C33DF32E05C}" type="presParOf" srcId="{3A95525C-05CD-44FD-AAC9-196861EF7AD5}" destId="{BB03C5DA-0A0C-4D7C-B824-10169AC702C6}" srcOrd="0" destOrd="0" presId="urn:microsoft.com/office/officeart/2005/8/layout/vList5"/>
    <dgm:cxn modelId="{3412D78E-4DC6-4E02-9268-0004E6EFCC19}" type="presParOf" srcId="{3A95525C-05CD-44FD-AAC9-196861EF7AD5}" destId="{C1EF91EB-A746-4497-A528-C61BA1976C87}" srcOrd="1" destOrd="0" presId="urn:microsoft.com/office/officeart/2005/8/layout/vList5"/>
    <dgm:cxn modelId="{505B44B0-F034-4F3D-9549-AECA2C36990D}" type="presParOf" srcId="{A6B1F13F-37A4-488D-9FEE-0E23B1E7074E}" destId="{3E974BF6-DDEB-4532-A7E7-2CAA2036D9E0}" srcOrd="5" destOrd="0" presId="urn:microsoft.com/office/officeart/2005/8/layout/vList5"/>
    <dgm:cxn modelId="{5C940205-0A58-48D7-B6B0-B1BE523DE05F}" type="presParOf" srcId="{A6B1F13F-37A4-488D-9FEE-0E23B1E7074E}" destId="{F255648E-E361-41D4-A239-123C246A7C43}" srcOrd="6" destOrd="0" presId="urn:microsoft.com/office/officeart/2005/8/layout/vList5"/>
    <dgm:cxn modelId="{DF483D3A-A75F-4286-BBD1-5A348639AF5B}" type="presParOf" srcId="{F255648E-E361-41D4-A239-123C246A7C43}" destId="{5BD5B1B2-AE5D-4911-BEA1-4646DC1C9485}" srcOrd="0" destOrd="0" presId="urn:microsoft.com/office/officeart/2005/8/layout/vList5"/>
    <dgm:cxn modelId="{6BCDEF52-EC22-4ECE-BE4F-2F85544C9DE4}" type="presParOf" srcId="{F255648E-E361-41D4-A239-123C246A7C43}" destId="{3C7E4DDC-D4E4-420A-8A6F-5A2F13A6989F}" srcOrd="1" destOrd="0" presId="urn:microsoft.com/office/officeart/2005/8/layout/vList5"/>
    <dgm:cxn modelId="{C8B628C9-7851-438F-A913-48242DC7AE76}" type="presParOf" srcId="{A6B1F13F-37A4-488D-9FEE-0E23B1E7074E}" destId="{8C0BBE92-232A-4A14-87C2-654A25AE9DA0}" srcOrd="7" destOrd="0" presId="urn:microsoft.com/office/officeart/2005/8/layout/vList5"/>
    <dgm:cxn modelId="{C75F78AB-EF1E-48FB-88F1-0408CDCB7F49}" type="presParOf" srcId="{A6B1F13F-37A4-488D-9FEE-0E23B1E7074E}" destId="{F982F985-943F-48BF-AA60-F59E417A21CE}" srcOrd="8" destOrd="0" presId="urn:microsoft.com/office/officeart/2005/8/layout/vList5"/>
    <dgm:cxn modelId="{C38B678A-1538-448F-9AD9-FCEC87DDF117}" type="presParOf" srcId="{F982F985-943F-48BF-AA60-F59E417A21CE}" destId="{75A79E1E-7A5E-4977-9ABB-621CC601F3C7}" srcOrd="0" destOrd="0" presId="urn:microsoft.com/office/officeart/2005/8/layout/vList5"/>
    <dgm:cxn modelId="{3B4CC88D-0504-4CC2-B9C4-272CCC0BEED8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185282" y="-2205498"/>
          <a:ext cx="597694" cy="5161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Enable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empower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both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Governments</a:t>
          </a:r>
          <a:r>
            <a:rPr lang="fr-CH" sz="1700" kern="1200" dirty="0" smtClean="0"/>
            <a:t> and UN initiatives </a:t>
          </a:r>
          <a:r>
            <a:rPr lang="fr-CH" sz="1700" kern="1200" dirty="0" err="1" smtClean="0"/>
            <a:t>with</a:t>
          </a:r>
          <a:r>
            <a:rPr lang="fr-CH" sz="1700" kern="1200" dirty="0" smtClean="0"/>
            <a:t> a </a:t>
          </a:r>
          <a:r>
            <a:rPr lang="fr-CH" sz="1700" kern="1200" dirty="0" err="1" smtClean="0"/>
            <a:t>knowledge</a:t>
          </a:r>
          <a:r>
            <a:rPr lang="fr-CH" sz="1700" kern="1200" dirty="0" smtClean="0"/>
            <a:t> base as regards standards </a:t>
          </a:r>
          <a:endParaRPr lang="en-US" sz="1700" kern="1200" dirty="0"/>
        </a:p>
      </dsp:txBody>
      <dsp:txXfrm rot="-5400000">
        <a:off x="2903363" y="105598"/>
        <a:ext cx="5132356" cy="539340"/>
      </dsp:txXfrm>
    </dsp:sp>
    <dsp:sp modelId="{52F4A5BF-5711-45AF-A9A4-66A4894A92D0}">
      <dsp:nvSpPr>
        <dsp:cNvPr id="0" name=""/>
        <dsp:cNvSpPr/>
      </dsp:nvSpPr>
      <dsp:spPr>
        <a:xfrm>
          <a:off x="13471" y="0"/>
          <a:ext cx="2903362" cy="7471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Forum for dialogue </a:t>
          </a:r>
          <a:r>
            <a:rPr lang="fr-CH" sz="1800" kern="1200" dirty="0" err="1" smtClean="0"/>
            <a:t>between</a:t>
          </a:r>
          <a:r>
            <a:rPr lang="fr-CH" sz="1800" kern="1200" dirty="0" smtClean="0"/>
            <a:t> UN &amp; standards </a:t>
          </a:r>
          <a:r>
            <a:rPr lang="fr-CH" sz="1800" kern="1200" dirty="0" err="1" smtClean="0"/>
            <a:t>community</a:t>
          </a:r>
          <a:endParaRPr lang="en-US" sz="1800" kern="1200" dirty="0"/>
        </a:p>
      </dsp:txBody>
      <dsp:txXfrm>
        <a:off x="49942" y="36471"/>
        <a:ext cx="2830420" cy="674175"/>
      </dsp:txXfrm>
    </dsp:sp>
    <dsp:sp modelId="{B6CDC890-E51A-41BD-A61B-3D153F14995E}">
      <dsp:nvSpPr>
        <dsp:cNvPr id="0" name=""/>
        <dsp:cNvSpPr/>
      </dsp:nvSpPr>
      <dsp:spPr>
        <a:xfrm rot="5400000">
          <a:off x="5185282" y="-1421025"/>
          <a:ext cx="597694" cy="5161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endParaRPr lang="en-US" sz="1700" kern="1200" dirty="0"/>
        </a:p>
      </dsp:txBody>
      <dsp:txXfrm rot="-5400000">
        <a:off x="2903363" y="890071"/>
        <a:ext cx="5132356" cy="539340"/>
      </dsp:txXfrm>
    </dsp:sp>
    <dsp:sp modelId="{E8A8A74E-0F78-4E73-8DB1-1BCE1D1D3F19}">
      <dsp:nvSpPr>
        <dsp:cNvPr id="0" name=""/>
        <dsp:cNvSpPr/>
      </dsp:nvSpPr>
      <dsp:spPr>
        <a:xfrm>
          <a:off x="0" y="786182"/>
          <a:ext cx="2903362" cy="7471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Sectoral</a:t>
          </a:r>
          <a:r>
            <a:rPr lang="fr-CH" sz="1800" kern="1200" dirty="0" smtClean="0"/>
            <a:t> initiatives</a:t>
          </a:r>
          <a:endParaRPr lang="en-US" sz="1800" kern="1200" dirty="0"/>
        </a:p>
      </dsp:txBody>
      <dsp:txXfrm>
        <a:off x="36471" y="822653"/>
        <a:ext cx="2830420" cy="674175"/>
      </dsp:txXfrm>
    </dsp:sp>
    <dsp:sp modelId="{C1EF91EB-A746-4497-A528-C61BA1976C87}">
      <dsp:nvSpPr>
        <dsp:cNvPr id="0" name=""/>
        <dsp:cNvSpPr/>
      </dsp:nvSpPr>
      <dsp:spPr>
        <a:xfrm rot="5400000">
          <a:off x="5185282" y="-636551"/>
          <a:ext cx="597694" cy="5161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03363" y="1674545"/>
        <a:ext cx="5132356" cy="539340"/>
      </dsp:txXfrm>
    </dsp:sp>
    <dsp:sp modelId="{BB03C5DA-0A0C-4D7C-B824-10169AC702C6}">
      <dsp:nvSpPr>
        <dsp:cNvPr id="0" name=""/>
        <dsp:cNvSpPr/>
      </dsp:nvSpPr>
      <dsp:spPr>
        <a:xfrm>
          <a:off x="0" y="1570656"/>
          <a:ext cx="2903362" cy="7471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Market</a:t>
          </a:r>
          <a:r>
            <a:rPr lang="fr-CH" sz="1800" kern="1200" dirty="0" smtClean="0"/>
            <a:t> surveillance</a:t>
          </a:r>
          <a:endParaRPr lang="en-US" sz="1800" kern="1200" dirty="0"/>
        </a:p>
      </dsp:txBody>
      <dsp:txXfrm>
        <a:off x="36471" y="1607127"/>
        <a:ext cx="2830420" cy="674175"/>
      </dsp:txXfrm>
    </dsp:sp>
    <dsp:sp modelId="{3C7E4DDC-D4E4-420A-8A6F-5A2F13A6989F}">
      <dsp:nvSpPr>
        <dsp:cNvPr id="0" name=""/>
        <dsp:cNvSpPr/>
      </dsp:nvSpPr>
      <dsp:spPr>
        <a:xfrm rot="5400000">
          <a:off x="5185282" y="147922"/>
          <a:ext cx="597694" cy="5161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03363" y="2459019"/>
        <a:ext cx="5132356" cy="539340"/>
      </dsp:txXfrm>
    </dsp:sp>
    <dsp:sp modelId="{5BD5B1B2-AE5D-4911-BEA1-4646DC1C9485}">
      <dsp:nvSpPr>
        <dsp:cNvPr id="0" name=""/>
        <dsp:cNvSpPr/>
      </dsp:nvSpPr>
      <dsp:spPr>
        <a:xfrm>
          <a:off x="0" y="2355130"/>
          <a:ext cx="2903362" cy="7471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err="1" smtClean="0"/>
            <a:t>Risk</a:t>
          </a:r>
          <a:r>
            <a:rPr lang="fr-CH" sz="1800" kern="1200" dirty="0" smtClean="0"/>
            <a:t> Management in </a:t>
          </a:r>
          <a:r>
            <a:rPr lang="fr-CH" sz="1800" kern="1200" dirty="0" err="1" smtClean="0"/>
            <a:t>Regulatory</a:t>
          </a:r>
          <a:r>
            <a:rPr lang="fr-CH" sz="1800" kern="1200" dirty="0" smtClean="0"/>
            <a:t> </a:t>
          </a:r>
          <a:r>
            <a:rPr lang="fr-CH" sz="1800" kern="1200" dirty="0" err="1" smtClean="0"/>
            <a:t>Frameworks</a:t>
          </a:r>
          <a:r>
            <a:rPr lang="fr-CH" sz="1800" kern="1200" dirty="0" smtClean="0"/>
            <a:t> </a:t>
          </a:r>
          <a:endParaRPr lang="en-US" sz="1800" kern="1200" dirty="0"/>
        </a:p>
      </dsp:txBody>
      <dsp:txXfrm>
        <a:off x="36471" y="2391601"/>
        <a:ext cx="2830420" cy="674175"/>
      </dsp:txXfrm>
    </dsp:sp>
    <dsp:sp modelId="{1CBA3FEF-F83F-41CC-B5D8-8A44BFBC8F84}">
      <dsp:nvSpPr>
        <dsp:cNvPr id="0" name=""/>
        <dsp:cNvSpPr/>
      </dsp:nvSpPr>
      <dsp:spPr>
        <a:xfrm rot="5400000">
          <a:off x="5185282" y="932396"/>
          <a:ext cx="597694" cy="5161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the </a:t>
          </a:r>
          <a:r>
            <a:rPr lang="fr-CH" sz="1700" kern="1200" dirty="0" err="1" smtClean="0"/>
            <a:t>lay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person</a:t>
          </a:r>
          <a:endParaRPr lang="en-US" sz="1700" kern="1200" dirty="0"/>
        </a:p>
      </dsp:txBody>
      <dsp:txXfrm rot="-5400000">
        <a:off x="2903363" y="3243493"/>
        <a:ext cx="5132356" cy="539340"/>
      </dsp:txXfrm>
    </dsp:sp>
    <dsp:sp modelId="{75A79E1E-7A5E-4977-9ABB-621CC601F3C7}">
      <dsp:nvSpPr>
        <dsp:cNvPr id="0" name=""/>
        <dsp:cNvSpPr/>
      </dsp:nvSpPr>
      <dsp:spPr>
        <a:xfrm>
          <a:off x="0" y="3139604"/>
          <a:ext cx="2903362" cy="7471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Education on standards-</a:t>
          </a:r>
          <a:r>
            <a:rPr lang="fr-CH" sz="1800" kern="1200" dirty="0" err="1" smtClean="0"/>
            <a:t>related</a:t>
          </a:r>
          <a:r>
            <a:rPr lang="fr-CH" sz="1800" kern="1200" dirty="0" smtClean="0"/>
            <a:t> issues </a:t>
          </a:r>
          <a:endParaRPr lang="en-US" sz="1800" kern="1200" dirty="0"/>
        </a:p>
      </dsp:txBody>
      <dsp:txXfrm>
        <a:off x="36471" y="3176075"/>
        <a:ext cx="2830420" cy="674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t>16/06/2015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65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3B58-CDAA-4AC3-85BF-5996A1054A2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37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1200" y="744538"/>
            <a:ext cx="537527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400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7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92896"/>
            <a:ext cx="9906000" cy="2088232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Working </a:t>
            </a:r>
            <a:r>
              <a:rPr lang="en-US" b="1" dirty="0"/>
              <a:t>Party on Regulatory Cooperation and Standardization Policies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Activities &amp; Plans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EASC meeting, June 16 -19, Minsk</a:t>
            </a: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89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Planned</a:t>
            </a:r>
            <a:r>
              <a:rPr lang="fr-CH" sz="36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60512" y="1988840"/>
            <a:ext cx="9073008" cy="388843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fr-CH" sz="2800" b="1" dirty="0" smtClean="0"/>
              <a:t>16 </a:t>
            </a:r>
            <a:r>
              <a:rPr lang="fr-CH" sz="2800" b="1" dirty="0" err="1" smtClean="0"/>
              <a:t>June</a:t>
            </a:r>
            <a:r>
              <a:rPr lang="fr-CH" sz="2800" b="1" dirty="0" smtClean="0"/>
              <a:t>: START Team meeting </a:t>
            </a:r>
            <a:r>
              <a:rPr lang="fr-CH" sz="2800" dirty="0" err="1" smtClean="0"/>
              <a:t>discussing</a:t>
            </a:r>
            <a:r>
              <a:rPr lang="fr-CH" sz="2800" dirty="0" smtClean="0"/>
              <a:t> </a:t>
            </a:r>
            <a:r>
              <a:rPr lang="fr-CH" sz="2800" dirty="0" err="1" smtClean="0"/>
              <a:t>Recommendation</a:t>
            </a:r>
            <a:r>
              <a:rPr lang="fr-CH" sz="2800" dirty="0" smtClean="0"/>
              <a:t> L </a:t>
            </a:r>
            <a:r>
              <a:rPr lang="fr-CH" sz="2800" dirty="0" err="1" smtClean="0"/>
              <a:t>revision</a:t>
            </a:r>
            <a:endParaRPr lang="fr-CH" sz="2800" dirty="0" smtClean="0"/>
          </a:p>
          <a:p>
            <a:pPr lvl="1">
              <a:lnSpc>
                <a:spcPct val="120000"/>
              </a:lnSpc>
            </a:pPr>
            <a:r>
              <a:rPr lang="fr-CH" sz="2400" dirty="0"/>
              <a:t> </a:t>
            </a:r>
            <a:r>
              <a:rPr lang="fr-CH" sz="2500" dirty="0" err="1" smtClean="0"/>
              <a:t>Updating</a:t>
            </a:r>
            <a:r>
              <a:rPr lang="fr-CH" sz="2500" dirty="0" smtClean="0"/>
              <a:t> the </a:t>
            </a:r>
            <a:r>
              <a:rPr lang="fr-CH" sz="2500" dirty="0" err="1" smtClean="0"/>
              <a:t>Recommendation</a:t>
            </a:r>
            <a:r>
              <a:rPr lang="fr-CH" sz="2500" dirty="0" smtClean="0"/>
              <a:t> </a:t>
            </a:r>
            <a:r>
              <a:rPr lang="fr-CH" sz="2500" dirty="0" err="1" smtClean="0"/>
              <a:t>text</a:t>
            </a:r>
            <a:r>
              <a:rPr lang="fr-CH" sz="2500" dirty="0" smtClean="0"/>
              <a:t> to </a:t>
            </a:r>
            <a:r>
              <a:rPr lang="fr-CH" sz="2500" dirty="0" err="1" smtClean="0"/>
              <a:t>be</a:t>
            </a:r>
            <a:r>
              <a:rPr lang="fr-CH" sz="2500" dirty="0" smtClean="0"/>
              <a:t> more </a:t>
            </a:r>
            <a:r>
              <a:rPr lang="fr-CH" sz="2500" dirty="0" err="1" smtClean="0"/>
              <a:t>clear</a:t>
            </a:r>
            <a:r>
              <a:rPr lang="fr-CH" sz="2500" dirty="0" smtClean="0"/>
              <a:t> and help </a:t>
            </a:r>
            <a:r>
              <a:rPr lang="fr-CH" sz="2500" dirty="0" err="1" smtClean="0"/>
              <a:t>users</a:t>
            </a:r>
            <a:r>
              <a:rPr lang="fr-CH" sz="2500" dirty="0" smtClean="0"/>
              <a:t> in </a:t>
            </a:r>
            <a:r>
              <a:rPr lang="fr-CH" sz="2500" dirty="0" err="1" smtClean="0"/>
              <a:t>better</a:t>
            </a:r>
            <a:r>
              <a:rPr lang="fr-CH" sz="2500" dirty="0" smtClean="0"/>
              <a:t> </a:t>
            </a:r>
            <a:r>
              <a:rPr lang="fr-CH" sz="2500" dirty="0" err="1" smtClean="0"/>
              <a:t>understanding</a:t>
            </a:r>
            <a:r>
              <a:rPr lang="fr-CH" sz="2500" dirty="0" smtClean="0"/>
              <a:t> the </a:t>
            </a:r>
            <a:r>
              <a:rPr lang="fr-CH" sz="2500" dirty="0" err="1" smtClean="0"/>
              <a:t>principles</a:t>
            </a:r>
            <a:r>
              <a:rPr lang="fr-CH" sz="2500" dirty="0" smtClean="0"/>
              <a:t> </a:t>
            </a:r>
            <a:r>
              <a:rPr lang="fr-CH" sz="2500" dirty="0" err="1" smtClean="0"/>
              <a:t>behind</a:t>
            </a:r>
            <a:r>
              <a:rPr lang="fr-CH" sz="2500" dirty="0" smtClean="0"/>
              <a:t> Common </a:t>
            </a:r>
            <a:r>
              <a:rPr lang="fr-CH" sz="2500" dirty="0" err="1" smtClean="0"/>
              <a:t>Regulatory</a:t>
            </a:r>
            <a:r>
              <a:rPr lang="fr-CH" sz="2500" dirty="0" smtClean="0"/>
              <a:t> Objectives (</a:t>
            </a:r>
            <a:r>
              <a:rPr lang="fr-CH" sz="2500" dirty="0" err="1" smtClean="0"/>
              <a:t>CROs</a:t>
            </a:r>
            <a:r>
              <a:rPr lang="fr-CH" sz="2500" dirty="0" smtClean="0"/>
              <a:t>) and </a:t>
            </a:r>
            <a:r>
              <a:rPr lang="fr-CH" sz="2500" dirty="0" err="1" smtClean="0"/>
              <a:t>their</a:t>
            </a:r>
            <a:r>
              <a:rPr lang="fr-CH" sz="2500" dirty="0" smtClean="0"/>
              <a:t> setup</a:t>
            </a:r>
          </a:p>
          <a:p>
            <a:pPr lvl="1">
              <a:lnSpc>
                <a:spcPct val="120000"/>
              </a:lnSpc>
            </a:pPr>
            <a:endParaRPr lang="fr-CH" sz="2400" dirty="0" smtClean="0"/>
          </a:p>
          <a:p>
            <a:pPr lvl="0"/>
            <a:r>
              <a:rPr lang="fr-CH" sz="2800" b="1" dirty="0" smtClean="0"/>
              <a:t>17 -18 </a:t>
            </a:r>
            <a:r>
              <a:rPr lang="fr-CH" sz="2800" b="1" dirty="0" err="1" smtClean="0"/>
              <a:t>June</a:t>
            </a:r>
            <a:r>
              <a:rPr lang="fr-CH" sz="2800" b="1" dirty="0" smtClean="0"/>
              <a:t>/3-6 </a:t>
            </a:r>
            <a:r>
              <a:rPr lang="fr-CH" sz="2800" b="1" dirty="0" err="1" smtClean="0"/>
              <a:t>November</a:t>
            </a:r>
            <a:r>
              <a:rPr lang="fr-CH" sz="2800" b="1" dirty="0" smtClean="0"/>
              <a:t> : WTO/TBT sessions, </a:t>
            </a:r>
            <a:r>
              <a:rPr lang="fr-CH" sz="2800" dirty="0" smtClean="0"/>
              <a:t>Geneva</a:t>
            </a:r>
          </a:p>
          <a:p>
            <a:pPr lvl="0"/>
            <a:endParaRPr lang="fr-CH" sz="2800" dirty="0" smtClean="0"/>
          </a:p>
          <a:p>
            <a:pPr lvl="1"/>
            <a:r>
              <a:rPr lang="fr-CH" sz="2400" dirty="0" smtClean="0"/>
              <a:t>Regular meetings of the WTO TBT </a:t>
            </a:r>
            <a:r>
              <a:rPr lang="fr-CH" sz="2400" dirty="0" err="1" smtClean="0"/>
              <a:t>Committee</a:t>
            </a:r>
            <a:r>
              <a:rPr lang="fr-CH" sz="2400" dirty="0" smtClean="0"/>
              <a:t> </a:t>
            </a:r>
            <a:r>
              <a:rPr lang="fr-CH" sz="2400" dirty="0" err="1" smtClean="0"/>
              <a:t>discussing</a:t>
            </a:r>
            <a:r>
              <a:rPr lang="fr-CH" sz="2400" dirty="0" smtClean="0"/>
              <a:t> a </a:t>
            </a:r>
            <a:r>
              <a:rPr lang="fr-CH" sz="2400" dirty="0" err="1" smtClean="0"/>
              <a:t>list</a:t>
            </a:r>
            <a:r>
              <a:rPr lang="fr-CH" sz="2400" dirty="0" smtClean="0"/>
              <a:t> of </a:t>
            </a:r>
            <a:r>
              <a:rPr lang="fr-CH" sz="2400" dirty="0" err="1" smtClean="0"/>
              <a:t>specific</a:t>
            </a:r>
            <a:r>
              <a:rPr lang="fr-CH" sz="2400" dirty="0" smtClean="0"/>
              <a:t> </a:t>
            </a:r>
            <a:r>
              <a:rPr lang="fr-CH" sz="2400" dirty="0" err="1" smtClean="0"/>
              <a:t>trade</a:t>
            </a:r>
            <a:r>
              <a:rPr lang="fr-CH" sz="2400" dirty="0" smtClean="0"/>
              <a:t> </a:t>
            </a:r>
            <a:r>
              <a:rPr lang="fr-CH" sz="2400" dirty="0" err="1" smtClean="0"/>
              <a:t>concerns</a:t>
            </a:r>
            <a:r>
              <a:rPr lang="fr-CH" sz="2400" dirty="0" smtClean="0"/>
              <a:t> of </a:t>
            </a:r>
            <a:r>
              <a:rPr lang="fr-CH" sz="2400" dirty="0" err="1" smtClean="0"/>
              <a:t>member</a:t>
            </a:r>
            <a:r>
              <a:rPr lang="fr-CH" sz="2400" dirty="0" smtClean="0"/>
              <a:t> countries and </a:t>
            </a:r>
            <a:r>
              <a:rPr lang="fr-CH" sz="2400" dirty="0" err="1" smtClean="0"/>
              <a:t>exchanging</a:t>
            </a:r>
            <a:r>
              <a:rPr lang="fr-CH" sz="2400" dirty="0" smtClean="0"/>
              <a:t> </a:t>
            </a:r>
            <a:r>
              <a:rPr lang="fr-CH" sz="2400" dirty="0" err="1" smtClean="0"/>
              <a:t>experiences</a:t>
            </a:r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r>
              <a:rPr lang="en-GB" sz="2000" b="1" dirty="0"/>
              <a:t>TBT@20 Anniversary Event </a:t>
            </a:r>
            <a:r>
              <a:rPr lang="en-GB" sz="2000" b="1" dirty="0" smtClean="0"/>
              <a:t>will take place on </a:t>
            </a:r>
            <a:r>
              <a:rPr lang="en-GB" sz="2000" b="1" dirty="0"/>
              <a:t>6 November 2015 </a:t>
            </a:r>
            <a:endParaRPr lang="fr-CH" sz="2400" dirty="0" smtClean="0"/>
          </a:p>
          <a:p>
            <a:pPr lvl="0"/>
            <a:endParaRPr lang="fr-CH" sz="2800" dirty="0" smtClean="0"/>
          </a:p>
          <a:p>
            <a:pPr lvl="0"/>
            <a:endParaRPr lang="fr-CH" sz="2800" dirty="0"/>
          </a:p>
          <a:p>
            <a:pPr lvl="0"/>
            <a:endParaRPr lang="fr-CH" sz="2800" dirty="0" smtClean="0"/>
          </a:p>
          <a:p>
            <a:pPr lvl="0"/>
            <a:endParaRPr lang="en-GB" sz="2800" b="1" dirty="0" smtClean="0"/>
          </a:p>
          <a:p>
            <a:pPr lvl="0"/>
            <a:endParaRPr lang="en-GB" sz="2800" b="1" dirty="0"/>
          </a:p>
          <a:p>
            <a:endParaRPr lang="fr-CH" sz="2800" dirty="0" smtClean="0"/>
          </a:p>
          <a:p>
            <a:endParaRPr lang="fr-CH" sz="2000" dirty="0"/>
          </a:p>
          <a:p>
            <a:endParaRPr lang="en-GB" sz="2000" dirty="0"/>
          </a:p>
          <a:p>
            <a:pPr lvl="0"/>
            <a:endParaRPr lang="fr-CH" sz="2000" b="1" dirty="0"/>
          </a:p>
          <a:p>
            <a:pPr lvl="0"/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12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849313" y="1700808"/>
            <a:ext cx="8496300" cy="446504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b="1" dirty="0"/>
              <a:t>24 – 25 June: 13</a:t>
            </a:r>
            <a:r>
              <a:rPr lang="en-GB" b="1" baseline="30000" dirty="0"/>
              <a:t>th</a:t>
            </a:r>
            <a:r>
              <a:rPr lang="en-GB" b="1" dirty="0"/>
              <a:t> MARS Group meeting </a:t>
            </a:r>
            <a:r>
              <a:rPr lang="en-GB" dirty="0"/>
              <a:t>in Prague, Czech </a:t>
            </a:r>
            <a:r>
              <a:rPr lang="en-GB" dirty="0" smtClean="0"/>
              <a:t>Republic</a:t>
            </a:r>
          </a:p>
          <a:p>
            <a:pPr lvl="0"/>
            <a:endParaRPr lang="en-GB" dirty="0"/>
          </a:p>
          <a:p>
            <a:pPr lvl="1"/>
            <a:r>
              <a:rPr lang="fr-CH" dirty="0" err="1" smtClean="0"/>
              <a:t>Annual</a:t>
            </a:r>
            <a:r>
              <a:rPr lang="fr-CH" dirty="0" smtClean="0"/>
              <a:t> meeting of the </a:t>
            </a:r>
            <a:r>
              <a:rPr lang="fr-CH" dirty="0" err="1" smtClean="0"/>
              <a:t>Advisory</a:t>
            </a:r>
            <a:r>
              <a:rPr lang="fr-CH" dirty="0" smtClean="0"/>
              <a:t> Group on </a:t>
            </a:r>
            <a:r>
              <a:rPr lang="fr-CH" dirty="0" err="1" smtClean="0"/>
              <a:t>Market</a:t>
            </a:r>
            <a:r>
              <a:rPr lang="fr-CH" dirty="0" smtClean="0"/>
              <a:t> Surveillance</a:t>
            </a:r>
          </a:p>
          <a:p>
            <a:pPr lvl="1"/>
            <a:endParaRPr lang="en-GB" dirty="0"/>
          </a:p>
          <a:p>
            <a:pPr>
              <a:lnSpc>
                <a:spcPct val="120000"/>
              </a:lnSpc>
            </a:pPr>
            <a:r>
              <a:rPr lang="fr-CH" b="1" dirty="0"/>
              <a:t>2-3 </a:t>
            </a:r>
            <a:r>
              <a:rPr lang="fr-CH" b="1" dirty="0" err="1"/>
              <a:t>November</a:t>
            </a:r>
            <a:r>
              <a:rPr lang="fr-CH" b="1" dirty="0"/>
              <a:t>: ISO-IEC-UNECE </a:t>
            </a:r>
            <a:r>
              <a:rPr lang="en-GB" sz="2800" b="1" dirty="0"/>
              <a:t>event on "</a:t>
            </a:r>
            <a:r>
              <a:rPr lang="en-GB" b="1" dirty="0"/>
              <a:t>Using and referencing ISO and IEC standards to support public policy</a:t>
            </a:r>
            <a:r>
              <a:rPr lang="en-GB" dirty="0"/>
              <a:t>“, Palais des Nations, </a:t>
            </a:r>
            <a:r>
              <a:rPr lang="en-GB" dirty="0" smtClean="0"/>
              <a:t>Geneva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 lvl="1">
              <a:lnSpc>
                <a:spcPct val="120000"/>
              </a:lnSpc>
            </a:pPr>
            <a:r>
              <a:rPr lang="en-GB" dirty="0" smtClean="0"/>
              <a:t>Conference </a:t>
            </a:r>
            <a:r>
              <a:rPr lang="en-GB" dirty="0"/>
              <a:t>and training event </a:t>
            </a:r>
            <a:r>
              <a:rPr lang="en-GB" dirty="0" smtClean="0"/>
              <a:t>will look </a:t>
            </a:r>
            <a:r>
              <a:rPr lang="en-GB" dirty="0"/>
              <a:t>at how to reference standards in regulations, how standards can help implement policy commitments taken at the global level (e.g. sustainability, resilience and development goals), and much </a:t>
            </a:r>
            <a:r>
              <a:rPr lang="en-GB" dirty="0" smtClean="0"/>
              <a:t>more</a:t>
            </a:r>
            <a:r>
              <a:rPr lang="fr-CH" dirty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Planned</a:t>
            </a:r>
            <a:r>
              <a:rPr lang="fr-CH" sz="36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41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76536" y="1556792"/>
            <a:ext cx="8496300" cy="4464496"/>
          </a:xfrm>
        </p:spPr>
        <p:txBody>
          <a:bodyPr>
            <a:normAutofit fontScale="55000" lnSpcReduction="20000"/>
          </a:bodyPr>
          <a:lstStyle/>
          <a:p>
            <a:r>
              <a:rPr lang="fr-CH" b="1" dirty="0"/>
              <a:t>1–2 </a:t>
            </a:r>
            <a:r>
              <a:rPr lang="fr-CH" b="1" dirty="0" err="1" smtClean="0"/>
              <a:t>December</a:t>
            </a:r>
            <a:r>
              <a:rPr lang="fr-CH" b="1" dirty="0" smtClean="0"/>
              <a:t>:  </a:t>
            </a:r>
            <a:r>
              <a:rPr lang="fr-CH" b="1" dirty="0"/>
              <a:t>WSC Workshop on </a:t>
            </a:r>
            <a:r>
              <a:rPr lang="fr-CH" b="1" dirty="0" err="1"/>
              <a:t>Conformity</a:t>
            </a:r>
            <a:r>
              <a:rPr lang="fr-CH" b="1" dirty="0"/>
              <a:t> </a:t>
            </a:r>
            <a:r>
              <a:rPr lang="fr-CH" b="1" dirty="0" err="1" smtClean="0"/>
              <a:t>Assessment</a:t>
            </a:r>
            <a:r>
              <a:rPr lang="fr-CH" b="1" dirty="0" smtClean="0"/>
              <a:t>, </a:t>
            </a:r>
            <a:r>
              <a:rPr lang="fr-CH" dirty="0" smtClean="0"/>
              <a:t>Geneva</a:t>
            </a:r>
          </a:p>
          <a:p>
            <a:endParaRPr lang="fr-CH" dirty="0"/>
          </a:p>
          <a:p>
            <a:pPr lvl="1"/>
            <a:r>
              <a:rPr lang="en-GB" dirty="0"/>
              <a:t>To help you find solutions to your conformity assessment (CA) issues</a:t>
            </a:r>
          </a:p>
          <a:p>
            <a:pPr lvl="1"/>
            <a:r>
              <a:rPr lang="en-GB" dirty="0"/>
              <a:t>To draw on the reputation &amp; worldwide reach of the 3 international standards organizations, IEC, ISO, ITU</a:t>
            </a:r>
          </a:p>
          <a:p>
            <a:pPr lvl="1"/>
            <a:r>
              <a:rPr lang="en-GB" dirty="0"/>
              <a:t>To bring together and share different national situations, experience, issues &amp; solutions</a:t>
            </a:r>
          </a:p>
          <a:p>
            <a:pPr lvl="1"/>
            <a:r>
              <a:rPr lang="en-GB" dirty="0"/>
              <a:t>To build awareness of the value &amp; benefits of global CA</a:t>
            </a:r>
          </a:p>
          <a:p>
            <a:pPr lvl="1"/>
            <a:r>
              <a:rPr lang="en-GB" dirty="0"/>
              <a:t>To help solve the issues of product safety, performance, energy efficiency, fake &amp; counterfeit products, and more</a:t>
            </a:r>
          </a:p>
          <a:p>
            <a:pPr lvl="1"/>
            <a:endParaRPr lang="fr-CH" b="1" dirty="0"/>
          </a:p>
          <a:p>
            <a:r>
              <a:rPr lang="fr-CH" b="1" dirty="0"/>
              <a:t>2-3 </a:t>
            </a:r>
            <a:r>
              <a:rPr lang="fr-CH" b="1" dirty="0" err="1"/>
              <a:t>December</a:t>
            </a:r>
            <a:r>
              <a:rPr lang="fr-CH" b="1" dirty="0"/>
              <a:t>: 25th </a:t>
            </a:r>
            <a:r>
              <a:rPr lang="fr-CH" b="1" dirty="0" err="1"/>
              <a:t>Annual</a:t>
            </a:r>
            <a:r>
              <a:rPr lang="fr-CH" b="1" dirty="0"/>
              <a:t> session </a:t>
            </a:r>
            <a:r>
              <a:rPr lang="fr-CH" dirty="0"/>
              <a:t>of the </a:t>
            </a:r>
            <a:r>
              <a:rPr lang="fr-CH" dirty="0" err="1"/>
              <a:t>Working</a:t>
            </a:r>
            <a:r>
              <a:rPr lang="fr-CH" dirty="0"/>
              <a:t> </a:t>
            </a:r>
            <a:r>
              <a:rPr lang="fr-CH" dirty="0" smtClean="0"/>
              <a:t>Party</a:t>
            </a:r>
          </a:p>
          <a:p>
            <a:endParaRPr lang="fr-CH" dirty="0"/>
          </a:p>
          <a:p>
            <a:pPr lvl="1"/>
            <a:r>
              <a:rPr lang="fr-CH" dirty="0" smtClean="0"/>
              <a:t>Back-to-back </a:t>
            </a:r>
            <a:r>
              <a:rPr lang="fr-CH" dirty="0" err="1" smtClean="0"/>
              <a:t>with</a:t>
            </a:r>
            <a:r>
              <a:rPr lang="fr-CH" dirty="0" smtClean="0"/>
              <a:t> the WSC workshop and </a:t>
            </a:r>
            <a:r>
              <a:rPr lang="fr-CH" dirty="0" err="1" smtClean="0"/>
              <a:t>including</a:t>
            </a:r>
            <a:r>
              <a:rPr lang="fr-CH" dirty="0" smtClean="0"/>
              <a:t> a </a:t>
            </a:r>
            <a:r>
              <a:rPr lang="fr-CH" dirty="0" err="1" smtClean="0"/>
              <a:t>special</a:t>
            </a:r>
            <a:r>
              <a:rPr lang="fr-CH" dirty="0" smtClean="0"/>
              <a:t> session on </a:t>
            </a:r>
            <a:r>
              <a:rPr lang="fr-CH" dirty="0" err="1" smtClean="0"/>
              <a:t>Conformity</a:t>
            </a:r>
            <a:r>
              <a:rPr lang="fr-CH" dirty="0" smtClean="0"/>
              <a:t> </a:t>
            </a:r>
            <a:r>
              <a:rPr lang="fr-CH" dirty="0" err="1" smtClean="0"/>
              <a:t>Assessment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Planned</a:t>
            </a:r>
            <a:r>
              <a:rPr lang="fr-CH" sz="36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1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Questions ?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04528" y="1772816"/>
            <a:ext cx="8496300" cy="4032994"/>
          </a:xfrm>
        </p:spPr>
        <p:txBody>
          <a:bodyPr>
            <a:normAutofit/>
          </a:bodyPr>
          <a:lstStyle/>
          <a:p>
            <a:pPr algn="ctr"/>
            <a:endParaRPr lang="fr-CH" dirty="0" smtClean="0"/>
          </a:p>
          <a:p>
            <a:pPr algn="ctr"/>
            <a:endParaRPr lang="fr-CH" dirty="0"/>
          </a:p>
          <a:p>
            <a:pPr algn="ctr"/>
            <a:endParaRPr lang="fr-CH" dirty="0" smtClean="0"/>
          </a:p>
          <a:p>
            <a:pPr algn="ctr"/>
            <a:r>
              <a:rPr lang="fr-CH" sz="3600" dirty="0" err="1" smtClean="0"/>
              <a:t>Thank</a:t>
            </a:r>
            <a:r>
              <a:rPr lang="fr-CH" sz="3600" dirty="0" smtClean="0"/>
              <a:t> </a:t>
            </a:r>
            <a:r>
              <a:rPr lang="fr-CH" sz="3600" dirty="0" err="1" smtClean="0"/>
              <a:t>you</a:t>
            </a:r>
            <a:r>
              <a:rPr lang="fr-CH" sz="3600" dirty="0" smtClean="0"/>
              <a:t>! </a:t>
            </a:r>
          </a:p>
          <a:p>
            <a:pPr marL="457200" indent="-457200">
              <a:buFontTx/>
              <a:buChar char="-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6647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40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Overview</a:t>
            </a:r>
            <a:r>
              <a:rPr lang="fr-CH" sz="40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</a:t>
            </a:r>
            <a:r>
              <a:rPr lang="fr-CH" sz="4000" b="1" dirty="0" err="1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presentation</a:t>
            </a:r>
            <a:endParaRPr lang="en-GB" sz="40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76536" y="1628800"/>
            <a:ext cx="8496300" cy="424847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smtClean="0"/>
              <a:t>How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at UNECE WP.6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 smtClean="0"/>
              <a:t>Highlights</a:t>
            </a:r>
            <a:r>
              <a:rPr lang="fr-CH" dirty="0" smtClean="0"/>
              <a:t> of last </a:t>
            </a:r>
            <a:r>
              <a:rPr lang="fr-CH" dirty="0" err="1" smtClean="0"/>
              <a:t>year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endParaRPr lang="fr-CH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dirty="0" err="1" smtClean="0"/>
              <a:t>Intersessional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endParaRPr lang="fr-CH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fr-CH" dirty="0" smtClean="0"/>
              <a:t>Engagement </a:t>
            </a:r>
            <a:r>
              <a:rPr lang="fr-CH" dirty="0" err="1" smtClean="0"/>
              <a:t>with</a:t>
            </a:r>
            <a:r>
              <a:rPr lang="fr-CH" dirty="0" smtClean="0"/>
              <a:t> UNISDR on Standards and DRR – Sendai </a:t>
            </a:r>
            <a:r>
              <a:rPr lang="fr-CH" dirty="0" err="1" smtClean="0"/>
              <a:t>Conference</a:t>
            </a:r>
            <a:endParaRPr lang="fr-CH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fr-CH" dirty="0" smtClean="0"/>
              <a:t>DCMAS meeting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fr-CH" dirty="0" err="1" smtClean="0"/>
              <a:t>Capacity</a:t>
            </a:r>
            <a:r>
              <a:rPr lang="fr-CH" dirty="0" smtClean="0"/>
              <a:t> building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fr-CH" dirty="0" smtClean="0"/>
              <a:t>MARS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UNECE </a:t>
            </a:r>
            <a:r>
              <a:rPr lang="en-GB" dirty="0"/>
              <a:t>activities in the area of education on standards-related issues.</a:t>
            </a:r>
            <a:endParaRPr lang="fr-CH" dirty="0"/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5808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856" y="404664"/>
            <a:ext cx="6120680" cy="1143000"/>
          </a:xfrm>
        </p:spPr>
        <p:txBody>
          <a:bodyPr>
            <a:noAutofit/>
          </a:bodyPr>
          <a:lstStyle/>
          <a:p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</a:t>
            </a:r>
            <a:r>
              <a:rPr lang="fr-CH" sz="3600" b="1" dirty="0" err="1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3600" b="1" dirty="0" err="1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UNECE WP.6</a:t>
            </a:r>
            <a:endParaRPr lang="en-US" sz="3600" b="1" dirty="0">
              <a:solidFill>
                <a:srgbClr val="FF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2712" y="1412776"/>
            <a:ext cx="9243477" cy="282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1pPr>
            <a:lvl2pPr marL="37931725" indent="-37474525"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2pPr>
            <a:lvl3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3pPr>
            <a:lvl4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4pPr>
            <a:lvl5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5pPr>
            <a:lvl6pPr marL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6pPr>
            <a:lvl7pPr marL="9144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7pPr>
            <a:lvl8pPr marL="1371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8pPr>
            <a:lvl9pPr marL="18288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9pPr>
          </a:lstStyle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What we are: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Intergovernmental body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Participation by: authorities, regional &amp; int’l org, standards-setting bodies, business, certification bodies, test houses, civil society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all UN Member States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1970 – 2015:  45+ years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GB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Our mandate: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Standardization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Technical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regulations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Conformity assessment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Accreditation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Metrology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 surveillance </a:t>
            </a: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Risk Management </a:t>
            </a: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Education x standards</a:t>
            </a:r>
          </a:p>
          <a:p>
            <a:pPr fontAlgn="base">
              <a:spcBef>
                <a:spcPct val="0"/>
              </a:spcBef>
              <a:spcAft>
                <a:spcPts val="750"/>
              </a:spcAft>
              <a:buFont typeface="Wingdings" pitchFamily="2" charset="2"/>
              <a:buNone/>
            </a:pPr>
            <a:r>
              <a:rPr lang="en-GB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Our activities</a:t>
            </a:r>
            <a:r>
              <a:rPr lang="en-GB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 and share info &amp; best practice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Capacity-building (trainings and awareness-raising events)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maintain a set of recommendations 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set of initiatives on specific industrial sectors </a:t>
            </a:r>
          </a:p>
        </p:txBody>
      </p:sp>
    </p:spTree>
    <p:extLst>
      <p:ext uri="{BB962C8B-B14F-4D97-AF65-F5344CB8AC3E}">
        <p14:creationId xmlns:p14="http://schemas.microsoft.com/office/powerpoint/2010/main" val="346746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68757" y="548680"/>
            <a:ext cx="6630737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WP.6</a:t>
            </a:r>
            <a:r>
              <a:rPr lang="en-GB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78675962"/>
              </p:ext>
            </p:extLst>
          </p:nvPr>
        </p:nvGraphicFramePr>
        <p:xfrm>
          <a:off x="848544" y="1988840"/>
          <a:ext cx="8064896" cy="3888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818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2760" y="332656"/>
            <a:ext cx="6840760" cy="1143000"/>
          </a:xfrm>
        </p:spPr>
        <p:txBody>
          <a:bodyPr>
            <a:normAutofit fontScale="90000"/>
          </a:bodyPr>
          <a:lstStyle/>
          <a:p>
            <a:r>
              <a:rPr lang="fr-CH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Highlights</a:t>
            </a:r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24th </a:t>
            </a:r>
            <a:r>
              <a:rPr lang="fr-CH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Plenary</a:t>
            </a:r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session </a:t>
            </a:r>
            <a:endParaRPr lang="en-US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8504" y="1628800"/>
            <a:ext cx="9145016" cy="4824536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High-Level Segment on "Regulatory Cooperation" on 24 </a:t>
            </a:r>
            <a:r>
              <a:rPr lang="en-GB" sz="2000" dirty="0" smtClean="0"/>
              <a:t>November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Conference on </a:t>
            </a:r>
            <a:r>
              <a:rPr lang="en-GB" sz="2000" dirty="0"/>
              <a:t>"Safer products and workplaces, safer communities" on 25 </a:t>
            </a:r>
            <a:r>
              <a:rPr lang="en-GB" sz="2000" dirty="0" smtClean="0"/>
              <a:t>November: discussion on practical </a:t>
            </a:r>
            <a:r>
              <a:rPr lang="en-GB" sz="2000" dirty="0"/>
              <a:t>ways of addressing </a:t>
            </a:r>
            <a:r>
              <a:rPr lang="en-GB" sz="2000" dirty="0" smtClean="0"/>
              <a:t>the growing </a:t>
            </a:r>
            <a:r>
              <a:rPr lang="en-GB" sz="2000" dirty="0"/>
              <a:t>concerns of consumers, </a:t>
            </a:r>
            <a:r>
              <a:rPr lang="en-GB" sz="2000" dirty="0" smtClean="0"/>
              <a:t>business </a:t>
            </a:r>
            <a:r>
              <a:rPr lang="en-GB" sz="2000" dirty="0"/>
              <a:t>and authorities about the proliferation of non-compliant, dangerous and counterfeit goods and equipment on the marketplace and at the </a:t>
            </a:r>
            <a:r>
              <a:rPr lang="en-GB" sz="2000" dirty="0" smtClean="0"/>
              <a:t>workplace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CH" sz="2000" dirty="0" smtClean="0"/>
              <a:t>Election of second Vice-Chair to the </a:t>
            </a:r>
            <a:r>
              <a:rPr lang="fr-CH" sz="2000" dirty="0" err="1" smtClean="0"/>
              <a:t>Working</a:t>
            </a:r>
            <a:r>
              <a:rPr lang="fr-CH" sz="2000" dirty="0" smtClean="0"/>
              <a:t> Party</a:t>
            </a:r>
          </a:p>
          <a:p>
            <a:pPr marL="342900" indent="-342900">
              <a:buFont typeface="Arial" pitchFamily="34" charset="0"/>
              <a:buChar char="•"/>
            </a:pPr>
            <a:endParaRPr lang="fr-CH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/>
              <a:t>Experts illustrated </a:t>
            </a:r>
            <a:r>
              <a:rPr lang="en-GB" sz="2000" dirty="0"/>
              <a:t>and </a:t>
            </a:r>
            <a:r>
              <a:rPr lang="en-GB" sz="2000" dirty="0" smtClean="0"/>
              <a:t>showcases </a:t>
            </a:r>
            <a:r>
              <a:rPr lang="en-GB" sz="2000" dirty="0"/>
              <a:t>practical means to promote compliance with standards and regulations, including developing a common terminology and appropriate information systems, and conducting awareness-raising and capacity-building activities.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377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768" y="2332"/>
            <a:ext cx="6753200" cy="1338436"/>
          </a:xfrm>
        </p:spPr>
        <p:txBody>
          <a:bodyPr>
            <a:normAutofit fontScale="90000"/>
          </a:bodyPr>
          <a:lstStyle/>
          <a:p>
            <a:r>
              <a:rPr lang="fr-CH" sz="40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Intersessional</a:t>
            </a:r>
            <a:r>
              <a:rPr lang="fr-CH" sz="40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40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r>
              <a:rPr lang="fr-CH" sz="40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40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since</a:t>
            </a:r>
            <a:r>
              <a:rPr lang="fr-CH" sz="40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40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November</a:t>
            </a:r>
            <a:r>
              <a:rPr lang="fr-CH" sz="40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2014</a:t>
            </a:r>
            <a:endParaRPr lang="en-US" sz="40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4600" y="1414443"/>
            <a:ext cx="847566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November-December: Engagement with the UNISDR Secretariat: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"Standards and Normative Mechanisms for Disaster Risk Reduction” + 2</a:t>
            </a:r>
            <a:r>
              <a:rPr lang="en-GB" sz="2000" baseline="30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nd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PrepCom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for Sendai Conference in </a:t>
            </a:r>
            <a:r>
              <a:rPr lang="en-GB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Palais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des Nations</a:t>
            </a:r>
          </a:p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22 January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UNECE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Executive Office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ISO meeting to discuss UN/CEFACT proposal on access to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 February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GRM and DRR webinars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 – 18 March: Sendai </a:t>
            </a:r>
            <a:r>
              <a:rPr lang="fr-CH" sz="2000" b="1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Conference</a:t>
            </a:r>
            <a:endParaRPr lang="fr-CH" sz="2000" b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17 March: WCDRR session </a:t>
            </a:r>
            <a:r>
              <a:rPr lang="fr-CH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31 -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Standards for Disaster Risk Reduction Including Building 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17-19 March and 16–18 </a:t>
            </a:r>
            <a:r>
              <a:rPr lang="fr-CH" sz="2000" b="1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June</a:t>
            </a:r>
            <a:r>
              <a:rPr lang="fr-CH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TBT </a:t>
            </a:r>
            <a:r>
              <a:rPr lang="fr-CH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meetings </a:t>
            </a: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 WTO</a:t>
            </a:r>
            <a:endParaRPr lang="en-GB" sz="2000" b="1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8544" y="4293096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20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8784" y="548680"/>
            <a:ext cx="67532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1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Engagement with UNISDR: </a:t>
            </a:r>
            <a:br>
              <a:rPr lang="en-GB" sz="31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31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 Background </a:t>
            </a:r>
            <a:r>
              <a:rPr lang="en-GB" sz="31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research for </a:t>
            </a:r>
            <a:r>
              <a:rPr lang="en-GB" sz="31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GAR 2015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646232" y="1826816"/>
            <a:ext cx="5843272" cy="4104456"/>
          </a:xfrm>
        </p:spPr>
        <p:txBody>
          <a:bodyPr>
            <a:noAutofit/>
          </a:bodyPr>
          <a:lstStyle/>
          <a:p>
            <a:pPr marL="266700" indent="-2667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GB" sz="1800" i="1" dirty="0"/>
              <a:t>Prevention of disaster </a:t>
            </a:r>
            <a:r>
              <a:rPr lang="en-GB" sz="1800" i="1" dirty="0" smtClean="0"/>
              <a:t>risks</a:t>
            </a:r>
            <a:r>
              <a:rPr lang="en-GB" sz="1800" dirty="0" smtClean="0"/>
              <a:t>: Standards </a:t>
            </a:r>
            <a:r>
              <a:rPr lang="en-GB" sz="1800" dirty="0"/>
              <a:t>can facilitate change towards sustainable and resilient patterns of production and consumption</a:t>
            </a:r>
          </a:p>
          <a:p>
            <a:pPr marL="266700" indent="-266700" defTabSz="266700"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</a:pPr>
            <a:r>
              <a:rPr lang="en-GB" sz="1800" i="1" dirty="0" smtClean="0"/>
              <a:t>Reduction </a:t>
            </a:r>
            <a:r>
              <a:rPr lang="en-GB" sz="1800" i="1" dirty="0"/>
              <a:t>of disaster </a:t>
            </a:r>
            <a:r>
              <a:rPr lang="en-GB" sz="1800" i="1" dirty="0" smtClean="0"/>
              <a:t>risks</a:t>
            </a:r>
            <a:r>
              <a:rPr lang="en-GB" sz="1800" dirty="0" smtClean="0"/>
              <a:t>: Standards </a:t>
            </a:r>
            <a:r>
              <a:rPr lang="en-GB" sz="1800" dirty="0"/>
              <a:t>offer tools for systemic risk management </a:t>
            </a:r>
            <a:r>
              <a:rPr lang="en-GB" sz="1800" dirty="0" smtClean="0"/>
              <a:t>(ISO 31000) </a:t>
            </a:r>
          </a:p>
          <a:p>
            <a:pPr marL="266700" indent="-266700" defTabSz="266700"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</a:pPr>
            <a:r>
              <a:rPr lang="en-GB" sz="1800" i="1" dirty="0" smtClean="0"/>
              <a:t>Strengthened </a:t>
            </a:r>
            <a:r>
              <a:rPr lang="en-GB" sz="1800" i="1" dirty="0"/>
              <a:t>crisis management  </a:t>
            </a:r>
            <a:r>
              <a:rPr lang="en-GB" sz="1800" i="1" dirty="0" smtClean="0"/>
              <a:t> capacity </a:t>
            </a:r>
            <a:r>
              <a:rPr lang="en-GB" sz="1800" i="1" dirty="0"/>
              <a:t>at all </a:t>
            </a:r>
            <a:r>
              <a:rPr lang="en-GB" sz="1800" i="1" dirty="0" smtClean="0"/>
              <a:t>levels</a:t>
            </a:r>
            <a:r>
              <a:rPr lang="en-GB" sz="1800" dirty="0" smtClean="0"/>
              <a:t>: Business </a:t>
            </a:r>
            <a:r>
              <a:rPr lang="en-GB" sz="1800" dirty="0"/>
              <a:t>continuity and emergency management standards enable to absorb shocks in a way that minimizes capital, human and eco – system </a:t>
            </a:r>
            <a:r>
              <a:rPr lang="en-GB" sz="1800" dirty="0" smtClean="0"/>
              <a:t>losses</a:t>
            </a:r>
            <a:endParaRPr lang="en-GB" sz="1800" dirty="0"/>
          </a:p>
        </p:txBody>
      </p:sp>
      <p:pic>
        <p:nvPicPr>
          <p:cNvPr id="1026" name="Picture 2" descr="http://www.unisdr.org/files/unisdr/GAR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916832"/>
            <a:ext cx="331236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36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8784" y="260648"/>
            <a:ext cx="6753200" cy="1143000"/>
          </a:xfrm>
        </p:spPr>
        <p:txBody>
          <a:bodyPr>
            <a:noAutofit/>
          </a:bodyPr>
          <a:lstStyle/>
          <a:p>
            <a:r>
              <a:rPr lang="en-GB" sz="28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Engagement with UNISDR: </a:t>
            </a:r>
            <a:r>
              <a:rPr lang="en-GB" sz="28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8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28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 Conclusion of the research</a:t>
            </a:r>
            <a:endParaRPr lang="en-GB" sz="28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04528" y="1700808"/>
            <a:ext cx="8640316" cy="3970318"/>
          </a:xfrm>
        </p:spPr>
        <p:txBody>
          <a:bodyPr>
            <a:spAutoFit/>
          </a:bodyPr>
          <a:lstStyle/>
          <a:p>
            <a:r>
              <a:rPr lang="en-GB" sz="2000" b="1" i="1" dirty="0" smtClean="0"/>
              <a:t>1)</a:t>
            </a:r>
            <a:r>
              <a:rPr lang="en-GB" sz="2000" i="1" dirty="0" smtClean="0"/>
              <a:t> </a:t>
            </a:r>
            <a:r>
              <a:rPr lang="en-GB" sz="2000" b="1" i="1" dirty="0"/>
              <a:t>S</a:t>
            </a:r>
            <a:r>
              <a:rPr lang="en-GB" sz="2000" b="1" i="1" dirty="0" smtClean="0"/>
              <a:t>trengthen implementation </a:t>
            </a:r>
            <a:r>
              <a:rPr lang="en-GB" sz="2000" b="1" i="1" dirty="0"/>
              <a:t>of standards </a:t>
            </a:r>
            <a:r>
              <a:rPr lang="en-GB" sz="2000" dirty="0" smtClean="0"/>
              <a:t>by building awareness, facilitating access, encouraging education </a:t>
            </a:r>
            <a:r>
              <a:rPr lang="en-GB" sz="2000" dirty="0"/>
              <a:t>and </a:t>
            </a:r>
            <a:r>
              <a:rPr lang="en-GB" sz="2000" dirty="0" smtClean="0"/>
              <a:t>involving </a:t>
            </a:r>
            <a:r>
              <a:rPr lang="en-GB" sz="2000" dirty="0"/>
              <a:t>the standardization community </a:t>
            </a:r>
            <a:r>
              <a:rPr lang="en-GB" sz="2000" dirty="0" smtClean="0"/>
              <a:t>in </a:t>
            </a:r>
            <a:r>
              <a:rPr lang="en-GB" sz="2000" dirty="0"/>
              <a:t>DRR </a:t>
            </a:r>
            <a:r>
              <a:rPr lang="en-GB" sz="2000" dirty="0" smtClean="0"/>
              <a:t>consultations</a:t>
            </a:r>
            <a:endParaRPr lang="en-GB" sz="2000" dirty="0"/>
          </a:p>
          <a:p>
            <a:r>
              <a:rPr lang="en-GB" sz="2000" b="1" i="1" dirty="0" smtClean="0"/>
              <a:t>2)</a:t>
            </a:r>
            <a:r>
              <a:rPr lang="en-GB" sz="2000" i="1" dirty="0" smtClean="0"/>
              <a:t> </a:t>
            </a:r>
            <a:r>
              <a:rPr lang="en-GB" sz="2000" b="1" i="1" dirty="0" smtClean="0"/>
              <a:t>Quality infrastructure</a:t>
            </a:r>
            <a:r>
              <a:rPr lang="en-GB" sz="2000" b="1" dirty="0" smtClean="0"/>
              <a:t>: </a:t>
            </a:r>
            <a:r>
              <a:rPr lang="en-GB" sz="2000" dirty="0" smtClean="0"/>
              <a:t>Q.I. is key to test and audit the resilience of infrastructure  - so strike a </a:t>
            </a:r>
            <a:r>
              <a:rPr lang="en-GB" sz="2000" dirty="0"/>
              <a:t>careful balance </a:t>
            </a:r>
            <a:r>
              <a:rPr lang="en-GB" sz="2000" dirty="0" smtClean="0"/>
              <a:t>with international </a:t>
            </a:r>
            <a:r>
              <a:rPr lang="en-GB" sz="2000" dirty="0"/>
              <a:t>trade priorities </a:t>
            </a:r>
            <a:endParaRPr lang="en-GB" sz="2000" dirty="0" smtClean="0"/>
          </a:p>
          <a:p>
            <a:r>
              <a:rPr lang="en-GB" sz="2000" b="1" i="1" dirty="0" smtClean="0"/>
              <a:t>3)</a:t>
            </a:r>
            <a:r>
              <a:rPr lang="en-GB" sz="2000" i="1" dirty="0" smtClean="0"/>
              <a:t> </a:t>
            </a:r>
            <a:r>
              <a:rPr lang="en-GB" sz="2000" b="1" i="1" dirty="0" smtClean="0"/>
              <a:t>Risk-based regulatory framework: </a:t>
            </a:r>
            <a:r>
              <a:rPr lang="en-GB" sz="2000" dirty="0" smtClean="0"/>
              <a:t>A </a:t>
            </a:r>
            <a:r>
              <a:rPr lang="en-GB" sz="2000" dirty="0"/>
              <a:t>common, </a:t>
            </a:r>
            <a:r>
              <a:rPr lang="en-GB" sz="2000" dirty="0" smtClean="0"/>
              <a:t>risk-based </a:t>
            </a:r>
            <a:r>
              <a:rPr lang="en-GB" sz="2000" dirty="0"/>
              <a:t>approach that grounds relevant sectoral legislation </a:t>
            </a:r>
            <a:r>
              <a:rPr lang="en-GB" sz="2000" dirty="0" smtClean="0"/>
              <a:t>allows coordination, accountability</a:t>
            </a:r>
            <a:r>
              <a:rPr lang="en-GB" sz="2000" dirty="0"/>
              <a:t>, </a:t>
            </a:r>
            <a:r>
              <a:rPr lang="en-GB" sz="2000" dirty="0" err="1" smtClean="0"/>
              <a:t>transparence</a:t>
            </a:r>
            <a:r>
              <a:rPr lang="en-GB" sz="2000" dirty="0"/>
              <a:t>, and </a:t>
            </a:r>
            <a:r>
              <a:rPr lang="en-GB" sz="2000" dirty="0" smtClean="0"/>
              <a:t>consultation </a:t>
            </a:r>
            <a:r>
              <a:rPr lang="en-GB" sz="2000" dirty="0"/>
              <a:t>with stakeholders. </a:t>
            </a:r>
            <a:endParaRPr lang="en-GB" sz="2000" dirty="0" smtClean="0"/>
          </a:p>
          <a:p>
            <a:r>
              <a:rPr lang="en-GB" sz="2000" b="1" i="1" dirty="0" smtClean="0"/>
              <a:t>4) Embed crisis management </a:t>
            </a:r>
            <a:r>
              <a:rPr lang="en-GB" sz="2000" b="1" i="1" dirty="0"/>
              <a:t>function </a:t>
            </a:r>
            <a:r>
              <a:rPr lang="en-GB" sz="2000" b="1" i="1" dirty="0" smtClean="0"/>
              <a:t>in </a:t>
            </a:r>
            <a:r>
              <a:rPr lang="en-GB" sz="2000" b="1" i="1" dirty="0"/>
              <a:t>the regulatory process</a:t>
            </a:r>
            <a:r>
              <a:rPr lang="en-GB" sz="2000" i="1" dirty="0"/>
              <a:t>, </a:t>
            </a:r>
            <a:r>
              <a:rPr lang="en-GB" sz="2000" dirty="0"/>
              <a:t>instead of being set out in </a:t>
            </a:r>
            <a:r>
              <a:rPr lang="en-GB" sz="2000" dirty="0" smtClean="0"/>
              <a:t>stand-alone </a:t>
            </a:r>
            <a:r>
              <a:rPr lang="en-GB" sz="2000" dirty="0"/>
              <a:t>legislation. </a:t>
            </a:r>
          </a:p>
        </p:txBody>
      </p:sp>
    </p:spTree>
    <p:extLst>
      <p:ext uri="{BB962C8B-B14F-4D97-AF65-F5344CB8AC3E}">
        <p14:creationId xmlns:p14="http://schemas.microsoft.com/office/powerpoint/2010/main" val="37789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0752" y="260648"/>
            <a:ext cx="7185248" cy="1143000"/>
          </a:xfrm>
        </p:spPr>
        <p:txBody>
          <a:bodyPr>
            <a:noAutofit/>
          </a:bodyPr>
          <a:lstStyle/>
          <a:p>
            <a:r>
              <a:rPr lang="fr-CH" sz="32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Engagement </a:t>
            </a:r>
            <a:r>
              <a:rPr lang="fr-CH" sz="32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sz="32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2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UNISDR</a:t>
            </a:r>
            <a:br>
              <a:rPr lang="fr-CH" sz="32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fr-CH" sz="24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 </a:t>
            </a:r>
            <a:r>
              <a:rPr lang="fr-CH" sz="24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preparations</a:t>
            </a:r>
            <a:r>
              <a:rPr lang="fr-CH" sz="24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for Sendai and </a:t>
            </a:r>
            <a:r>
              <a:rPr lang="fr-CH" sz="24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follow</a:t>
            </a:r>
            <a:r>
              <a:rPr lang="fr-CH" sz="24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up</a:t>
            </a:r>
            <a:endParaRPr lang="en-GB" sz="24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44488" y="1628800"/>
            <a:ext cx="9000356" cy="41764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/>
              <a:t>Contributions to the GAR background </a:t>
            </a:r>
            <a:r>
              <a:rPr lang="fr-CH" sz="2800" dirty="0" err="1" smtClean="0"/>
              <a:t>research</a:t>
            </a:r>
            <a:r>
              <a:rPr lang="fr-CH" sz="2800" dirty="0" smtClean="0"/>
              <a:t> by ISO, IEC and </a:t>
            </a:r>
            <a:r>
              <a:rPr lang="fr-CH" sz="2800" dirty="0" err="1" smtClean="0"/>
              <a:t>PwC</a:t>
            </a:r>
            <a:r>
              <a:rPr lang="fr-CH" sz="2800" dirty="0" smtClean="0"/>
              <a:t>: dialogue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continuing</a:t>
            </a:r>
            <a:r>
              <a:rPr lang="fr-CH" sz="2800" dirty="0" smtClean="0"/>
              <a:t>, in </a:t>
            </a:r>
            <a:r>
              <a:rPr lang="fr-CH" sz="2800" dirty="0" err="1" smtClean="0"/>
              <a:t>view</a:t>
            </a:r>
            <a:r>
              <a:rPr lang="fr-CH" sz="2800" dirty="0" smtClean="0"/>
              <a:t> of </a:t>
            </a:r>
            <a:r>
              <a:rPr lang="fr-CH" sz="2800" dirty="0" err="1" smtClean="0"/>
              <a:t>contributing</a:t>
            </a:r>
            <a:r>
              <a:rPr lang="fr-CH" sz="2800" dirty="0" smtClean="0"/>
              <a:t> to the </a:t>
            </a:r>
            <a:r>
              <a:rPr lang="fr-CH" sz="2800" dirty="0" err="1" smtClean="0"/>
              <a:t>preparatory</a:t>
            </a:r>
            <a:r>
              <a:rPr lang="fr-CH" sz="2800" dirty="0" smtClean="0"/>
              <a:t> </a:t>
            </a:r>
            <a:r>
              <a:rPr lang="fr-CH" sz="2800" dirty="0" err="1" smtClean="0"/>
              <a:t>process</a:t>
            </a:r>
            <a:r>
              <a:rPr lang="fr-CH" sz="2800" dirty="0" smtClean="0"/>
              <a:t> to the WCDRR </a:t>
            </a:r>
            <a:endParaRPr lang="fr-CH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Organising</a:t>
            </a:r>
            <a:r>
              <a:rPr lang="fr-CH" sz="2800" dirty="0"/>
              <a:t> a session on </a:t>
            </a:r>
            <a:r>
              <a:rPr lang="en-GB" sz="2800" dirty="0" smtClean="0"/>
              <a:t>”Standards </a:t>
            </a:r>
            <a:r>
              <a:rPr lang="en-GB" sz="2800" dirty="0"/>
              <a:t>for Disaster Risk Reduction Including Building </a:t>
            </a:r>
            <a:r>
              <a:rPr lang="en-GB" sz="2800" dirty="0" smtClean="0"/>
              <a:t>Code”</a:t>
            </a:r>
            <a:r>
              <a:rPr lang="en-GB" sz="2800" b="1" dirty="0" smtClean="0"/>
              <a:t> </a:t>
            </a:r>
            <a:r>
              <a:rPr lang="fr-CH" sz="2800" dirty="0" err="1" smtClean="0"/>
              <a:t>during</a:t>
            </a:r>
            <a:r>
              <a:rPr lang="fr-CH" sz="2800" dirty="0" smtClean="0"/>
              <a:t> </a:t>
            </a:r>
            <a:r>
              <a:rPr lang="fr-CH" sz="2800" dirty="0"/>
              <a:t>the Sendai </a:t>
            </a:r>
            <a:r>
              <a:rPr lang="fr-CH" sz="2800" dirty="0" err="1"/>
              <a:t>Conference</a:t>
            </a:r>
            <a:r>
              <a:rPr lang="fr-CH" sz="2800" dirty="0"/>
              <a:t> in March 2015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Following</a:t>
            </a:r>
            <a:r>
              <a:rPr lang="fr-CH" sz="2800" dirty="0"/>
              <a:t> up the </a:t>
            </a:r>
            <a:r>
              <a:rPr lang="fr-CH" sz="2800" dirty="0" err="1" smtClean="0"/>
              <a:t>decision</a:t>
            </a:r>
            <a:r>
              <a:rPr lang="fr-CH" sz="2800" dirty="0" smtClean="0"/>
              <a:t> of </a:t>
            </a:r>
            <a:r>
              <a:rPr lang="fr-CH" sz="2800" dirty="0" err="1" smtClean="0"/>
              <a:t>establishing</a:t>
            </a:r>
            <a:r>
              <a:rPr lang="fr-CH" sz="2800" dirty="0" smtClean="0"/>
              <a:t> a </a:t>
            </a:r>
            <a:r>
              <a:rPr lang="fr-CH" sz="2800" dirty="0" err="1" smtClean="0"/>
              <a:t>Task</a:t>
            </a:r>
            <a:r>
              <a:rPr lang="fr-CH" sz="2800" dirty="0" smtClean="0"/>
              <a:t> Force at ISO/TC 292 </a:t>
            </a:r>
            <a:r>
              <a:rPr lang="fr-CH" sz="2800" dirty="0" err="1" smtClean="0"/>
              <a:t>level</a:t>
            </a:r>
            <a:r>
              <a:rPr lang="fr-CH" sz="2800" dirty="0" smtClean="0"/>
              <a:t> </a:t>
            </a: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518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6331</TotalTime>
  <Words>941</Words>
  <Application>Microsoft Office PowerPoint</Application>
  <PresentationFormat>A4 Paper (210x297 mm)</PresentationFormat>
  <Paragraphs>112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Working Party on Regulatory Cooperation and Standardization Policies   Activities &amp; Plans  EASC meeting, June 16 -19, Minsk </vt:lpstr>
      <vt:lpstr>Overview of presentation</vt:lpstr>
      <vt:lpstr>How do we work at  UNECE WP.6</vt:lpstr>
      <vt:lpstr>WP.6: Five main areas of work</vt:lpstr>
      <vt:lpstr>Highlights of 24th Plenary session </vt:lpstr>
      <vt:lpstr>Intersessional activities since November 2014</vt:lpstr>
      <vt:lpstr>Engagement with UNISDR:  1) Background research for GAR 2015  </vt:lpstr>
      <vt:lpstr>Engagement with UNISDR:  2) Conclusion of the research</vt:lpstr>
      <vt:lpstr>Engagement with UNISDR 3) preparations for Sendai and follow up</vt:lpstr>
      <vt:lpstr>Planned activities</vt:lpstr>
      <vt:lpstr>Planned activities</vt:lpstr>
      <vt:lpstr>Planned activities</vt:lpstr>
      <vt:lpstr>  Questions ?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Kangur</cp:lastModifiedBy>
  <cp:revision>130</cp:revision>
  <dcterms:created xsi:type="dcterms:W3CDTF">2012-05-22T12:09:49Z</dcterms:created>
  <dcterms:modified xsi:type="dcterms:W3CDTF">2015-06-16T09:33:08Z</dcterms:modified>
</cp:coreProperties>
</file>